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761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6319599" y="1809869"/>
            <a:ext cx="7477601" cy="2499598"/>
          </a:xfrm>
          <a:prstGeom prst="rect">
            <a:avLst/>
          </a:prstGeom>
          <a:noFill/>
          <a:ln/>
        </p:spPr>
        <p:txBody>
          <a:bodyPr wrap="square" rtlCol="0" anchor="t"/>
          <a:lstStyle/>
          <a:p>
            <a:pPr marL="0" indent="0">
              <a:lnSpc>
                <a:spcPts val="6561"/>
              </a:lnSpc>
              <a:buNone/>
            </a:pPr>
            <a:r>
              <a:rPr lang="en-US" sz="5249" b="1" dirty="0">
                <a:solidFill>
                  <a:srgbClr val="FFFFFF"/>
                </a:solidFill>
                <a:latin typeface="Nunito" pitchFamily="34" charset="0"/>
                <a:ea typeface="Nunito" pitchFamily="34" charset="-122"/>
                <a:cs typeface="Nunito" pitchFamily="34" charset="-120"/>
              </a:rPr>
              <a:t>Problem Definition and Design Thinking for Product Sale Analysis</a:t>
            </a:r>
            <a:endParaRPr lang="en-US" sz="5249" dirty="0"/>
          </a:p>
        </p:txBody>
      </p:sp>
      <p:sp>
        <p:nvSpPr>
          <p:cNvPr id="5" name="Text 2"/>
          <p:cNvSpPr/>
          <p:nvPr/>
        </p:nvSpPr>
        <p:spPr>
          <a:xfrm>
            <a:off x="6319599" y="4642723"/>
            <a:ext cx="7477601"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In order to make strategic business decisions, it is crucial to analyze and understand sales trends and consumer behavior. Our Product Sale Analysis project aims to do just that using IBM Cognos. By defining analysis objectives, collecting sales data, designing relevant visualizations, and deriving actionable insights, we can help businesses achieve greater success.</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833199" y="1067753"/>
            <a:ext cx="496062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Secure Data Access</a:t>
            </a:r>
            <a:endParaRPr lang="en-US" sz="4374" dirty="0"/>
          </a:p>
        </p:txBody>
      </p:sp>
      <p:sp>
        <p:nvSpPr>
          <p:cNvPr id="5" name="Shape 2"/>
          <p:cNvSpPr/>
          <p:nvPr/>
        </p:nvSpPr>
        <p:spPr>
          <a:xfrm>
            <a:off x="833199" y="2268974"/>
            <a:ext cx="499943" cy="499943"/>
          </a:xfrm>
          <a:prstGeom prst="roundRect">
            <a:avLst>
              <a:gd name="adj" fmla="val 80001"/>
            </a:avLst>
          </a:prstGeom>
          <a:solidFill>
            <a:srgbClr val="00002E"/>
          </a:solidFill>
          <a:ln w="27742">
            <a:solidFill>
              <a:srgbClr val="F2B42D"/>
            </a:solidFill>
            <a:prstDash val="solid"/>
          </a:ln>
        </p:spPr>
        <p:txBody>
          <a:bodyPr/>
          <a:lstStyle/>
          <a:p>
            <a:endParaRPr lang="en-IN"/>
          </a:p>
        </p:txBody>
      </p:sp>
      <p:sp>
        <p:nvSpPr>
          <p:cNvPr id="6" name="Text 3"/>
          <p:cNvSpPr/>
          <p:nvPr/>
        </p:nvSpPr>
        <p:spPr>
          <a:xfrm>
            <a:off x="984052" y="2310646"/>
            <a:ext cx="198120"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7" name="Text 4"/>
          <p:cNvSpPr/>
          <p:nvPr/>
        </p:nvSpPr>
        <p:spPr>
          <a:xfrm>
            <a:off x="1555313" y="2345293"/>
            <a:ext cx="2689860" cy="35480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Restricted Access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8" name="Text 5"/>
          <p:cNvSpPr/>
          <p:nvPr/>
        </p:nvSpPr>
        <p:spPr>
          <a:xfrm>
            <a:off x="1555313" y="2922270"/>
            <a:ext cx="2905601"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Ensure data privacy and security by creating user and role-based access control with controlled sign-on and single sign-on features.</a:t>
            </a:r>
            <a:endParaRPr lang="en-US" sz="1750" dirty="0"/>
          </a:p>
        </p:txBody>
      </p:sp>
      <p:sp>
        <p:nvSpPr>
          <p:cNvPr id="9" name="Shape 6"/>
          <p:cNvSpPr/>
          <p:nvPr/>
        </p:nvSpPr>
        <p:spPr>
          <a:xfrm>
            <a:off x="4683085" y="2268974"/>
            <a:ext cx="499943" cy="499943"/>
          </a:xfrm>
          <a:prstGeom prst="roundRect">
            <a:avLst>
              <a:gd name="adj" fmla="val 80001"/>
            </a:avLst>
          </a:prstGeom>
          <a:solidFill>
            <a:srgbClr val="00002E"/>
          </a:solidFill>
          <a:ln w="27742">
            <a:solidFill>
              <a:srgbClr val="D7425E"/>
            </a:solidFill>
            <a:prstDash val="solid"/>
          </a:ln>
        </p:spPr>
        <p:txBody>
          <a:bodyPr/>
          <a:lstStyle/>
          <a:p>
            <a:endParaRPr lang="en-IN"/>
          </a:p>
        </p:txBody>
      </p:sp>
      <p:sp>
        <p:nvSpPr>
          <p:cNvPr id="10" name="Text 7"/>
          <p:cNvSpPr/>
          <p:nvPr/>
        </p:nvSpPr>
        <p:spPr>
          <a:xfrm>
            <a:off x="4833938" y="2310646"/>
            <a:ext cx="198120"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1" name="Text 8"/>
          <p:cNvSpPr/>
          <p:nvPr/>
        </p:nvSpPr>
        <p:spPr>
          <a:xfrm>
            <a:off x="5405199" y="2345293"/>
            <a:ext cx="2905601" cy="701993"/>
          </a:xfrm>
          <a:prstGeom prst="rect">
            <a:avLst/>
          </a:prstGeom>
          <a:noFill/>
          <a:ln/>
        </p:spPr>
        <p:txBody>
          <a:bodyPr wrap="squar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Authentication and Authorization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2" name="Text 9"/>
          <p:cNvSpPr/>
          <p:nvPr/>
        </p:nvSpPr>
        <p:spPr>
          <a:xfrm>
            <a:off x="5405199" y="3269456"/>
            <a:ext cx="2905601"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Enforce strict authentication policies, identify authentication protocols, and employ authorization for data access to prevent unauthorized data access.</a:t>
            </a:r>
            <a:endParaRPr lang="en-US" sz="1750" dirty="0"/>
          </a:p>
        </p:txBody>
      </p:sp>
      <p:sp>
        <p:nvSpPr>
          <p:cNvPr id="13" name="Shape 10"/>
          <p:cNvSpPr/>
          <p:nvPr/>
        </p:nvSpPr>
        <p:spPr>
          <a:xfrm>
            <a:off x="833199" y="5797629"/>
            <a:ext cx="499943" cy="499943"/>
          </a:xfrm>
          <a:prstGeom prst="roundRect">
            <a:avLst>
              <a:gd name="adj" fmla="val 80001"/>
            </a:avLst>
          </a:prstGeom>
          <a:solidFill>
            <a:srgbClr val="00002E"/>
          </a:solidFill>
          <a:ln w="27742">
            <a:solidFill>
              <a:srgbClr val="DD785E"/>
            </a:solidFill>
            <a:prstDash val="solid"/>
          </a:ln>
        </p:spPr>
        <p:txBody>
          <a:bodyPr/>
          <a:lstStyle/>
          <a:p>
            <a:endParaRPr lang="en-IN"/>
          </a:p>
        </p:txBody>
      </p:sp>
      <p:sp>
        <p:nvSpPr>
          <p:cNvPr id="14" name="Text 11"/>
          <p:cNvSpPr/>
          <p:nvPr/>
        </p:nvSpPr>
        <p:spPr>
          <a:xfrm>
            <a:off x="984052" y="5839301"/>
            <a:ext cx="198120" cy="416481"/>
          </a:xfrm>
          <a:prstGeom prst="rect">
            <a:avLst/>
          </a:prstGeom>
          <a:noFill/>
          <a:ln/>
        </p:spPr>
        <p:txBody>
          <a:bodyPr wrap="none" rtlCol="0" anchor="t"/>
          <a:lstStyle/>
          <a:p>
            <a:pPr marL="0" indent="0" algn="ctr">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15" name="Text 12"/>
          <p:cNvSpPr/>
          <p:nvPr/>
        </p:nvSpPr>
        <p:spPr>
          <a:xfrm>
            <a:off x="1555313" y="5873948"/>
            <a:ext cx="2628900" cy="35480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Data Governance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6" name="Text 13"/>
          <p:cNvSpPr/>
          <p:nvPr/>
        </p:nvSpPr>
        <p:spPr>
          <a:xfrm>
            <a:off x="1555313" y="6450925"/>
            <a:ext cx="6755487"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Implement policies and procedures for effective data management and monitor adherence to these policies.</a:t>
            </a:r>
            <a:endParaRPr lang="en-US" sz="1750" dirty="0"/>
          </a:p>
        </p:txBody>
      </p:sp>
      <p:pic>
        <p:nvPicPr>
          <p:cNvPr id="17"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2348389" y="1101447"/>
            <a:ext cx="79171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Implementation &amp; Maintenance</a:t>
            </a:r>
            <a:endParaRPr lang="en-US" sz="4374" dirty="0"/>
          </a:p>
        </p:txBody>
      </p:sp>
      <p:sp>
        <p:nvSpPr>
          <p:cNvPr id="5" name="Shape 2"/>
          <p:cNvSpPr/>
          <p:nvPr/>
        </p:nvSpPr>
        <p:spPr>
          <a:xfrm>
            <a:off x="2348389" y="2240161"/>
            <a:ext cx="3088958" cy="1909048"/>
          </a:xfrm>
          <a:prstGeom prst="roundRect">
            <a:avLst>
              <a:gd name="adj" fmla="val 20951"/>
            </a:avLst>
          </a:prstGeom>
          <a:noFill/>
          <a:ln w="27742">
            <a:solidFill>
              <a:srgbClr val="F2B42D"/>
            </a:solidFill>
            <a:prstDash val="solid"/>
          </a:ln>
        </p:spPr>
        <p:txBody>
          <a:bodyPr/>
          <a:lstStyle/>
          <a:p>
            <a:endParaRPr lang="en-IN"/>
          </a:p>
        </p:txBody>
      </p:sp>
      <p:pic>
        <p:nvPicPr>
          <p:cNvPr id="6" name="Image 1" descr="preencoded.png"/>
          <p:cNvPicPr>
            <a:picLocks noChangeAspect="1"/>
          </p:cNvPicPr>
          <p:nvPr/>
        </p:nvPicPr>
        <p:blipFill>
          <a:blip r:embed="rId4"/>
          <a:stretch>
            <a:fillRect/>
          </a:stretch>
        </p:blipFill>
        <p:spPr>
          <a:xfrm>
            <a:off x="2376130" y="2267903"/>
            <a:ext cx="3033474" cy="1853565"/>
          </a:xfrm>
          <a:prstGeom prst="rect">
            <a:avLst/>
          </a:prstGeom>
        </p:spPr>
      </p:pic>
      <p:sp>
        <p:nvSpPr>
          <p:cNvPr id="7" name="Text 3"/>
          <p:cNvSpPr/>
          <p:nvPr/>
        </p:nvSpPr>
        <p:spPr>
          <a:xfrm>
            <a:off x="2348389" y="4426863"/>
            <a:ext cx="2221944" cy="35480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IBM Cognos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8" name="Text 4"/>
          <p:cNvSpPr/>
          <p:nvPr/>
        </p:nvSpPr>
        <p:spPr>
          <a:xfrm>
            <a:off x="2348389" y="5003840"/>
            <a:ext cx="3088958" cy="142160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Deploy the visualization and analysis tools with proper resources and infrastructure for easy accessibility.</a:t>
            </a:r>
            <a:endParaRPr lang="en-US" sz="1750" dirty="0"/>
          </a:p>
        </p:txBody>
      </p:sp>
      <p:sp>
        <p:nvSpPr>
          <p:cNvPr id="9" name="Shape 5"/>
          <p:cNvSpPr/>
          <p:nvPr/>
        </p:nvSpPr>
        <p:spPr>
          <a:xfrm>
            <a:off x="5770602" y="2240161"/>
            <a:ext cx="3088958" cy="1909048"/>
          </a:xfrm>
          <a:prstGeom prst="roundRect">
            <a:avLst>
              <a:gd name="adj" fmla="val 20951"/>
            </a:avLst>
          </a:prstGeom>
          <a:noFill/>
          <a:ln w="27742">
            <a:solidFill>
              <a:srgbClr val="D7425E"/>
            </a:solidFill>
            <a:prstDash val="solid"/>
          </a:ln>
        </p:spPr>
        <p:txBody>
          <a:bodyPr/>
          <a:lstStyle/>
          <a:p>
            <a:endParaRPr lang="en-IN"/>
          </a:p>
        </p:txBody>
      </p:sp>
      <p:pic>
        <p:nvPicPr>
          <p:cNvPr id="10" name="Image 2" descr="preencoded.png"/>
          <p:cNvPicPr>
            <a:picLocks noChangeAspect="1"/>
          </p:cNvPicPr>
          <p:nvPr/>
        </p:nvPicPr>
        <p:blipFill>
          <a:blip r:embed="rId5"/>
          <a:stretch>
            <a:fillRect/>
          </a:stretch>
        </p:blipFill>
        <p:spPr>
          <a:xfrm>
            <a:off x="5798344" y="2267903"/>
            <a:ext cx="3033474" cy="1853565"/>
          </a:xfrm>
          <a:prstGeom prst="rect">
            <a:avLst/>
          </a:prstGeom>
        </p:spPr>
      </p:pic>
      <p:sp>
        <p:nvSpPr>
          <p:cNvPr id="11" name="Text 6"/>
          <p:cNvSpPr/>
          <p:nvPr/>
        </p:nvSpPr>
        <p:spPr>
          <a:xfrm>
            <a:off x="5770602" y="4426863"/>
            <a:ext cx="3088958" cy="701993"/>
          </a:xfrm>
          <a:prstGeom prst="rect">
            <a:avLst/>
          </a:prstGeom>
          <a:noFill/>
          <a:ln/>
        </p:spPr>
        <p:txBody>
          <a:bodyPr wrap="squar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Training and Collaboration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2" name="Text 7"/>
          <p:cNvSpPr/>
          <p:nvPr/>
        </p:nvSpPr>
        <p:spPr>
          <a:xfrm>
            <a:off x="5770602" y="5351026"/>
            <a:ext cx="3088958" cy="1777008"/>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Train teams on operational processes and tools and work together to optimize performance through feedback and communication.</a:t>
            </a:r>
            <a:endParaRPr lang="en-US" sz="1750" dirty="0"/>
          </a:p>
        </p:txBody>
      </p:sp>
      <p:sp>
        <p:nvSpPr>
          <p:cNvPr id="13" name="Shape 8"/>
          <p:cNvSpPr/>
          <p:nvPr/>
        </p:nvSpPr>
        <p:spPr>
          <a:xfrm>
            <a:off x="9192816" y="2240161"/>
            <a:ext cx="3089077" cy="1909167"/>
          </a:xfrm>
          <a:prstGeom prst="roundRect">
            <a:avLst>
              <a:gd name="adj" fmla="val 20949"/>
            </a:avLst>
          </a:prstGeom>
          <a:noFill/>
          <a:ln w="27742">
            <a:solidFill>
              <a:srgbClr val="DD785E"/>
            </a:solidFill>
            <a:prstDash val="solid"/>
          </a:ln>
        </p:spPr>
        <p:txBody>
          <a:bodyPr/>
          <a:lstStyle/>
          <a:p>
            <a:endParaRPr lang="en-IN"/>
          </a:p>
        </p:txBody>
      </p:sp>
      <p:pic>
        <p:nvPicPr>
          <p:cNvPr id="14" name="Image 3" descr="preencoded.png"/>
          <p:cNvPicPr>
            <a:picLocks noChangeAspect="1"/>
          </p:cNvPicPr>
          <p:nvPr/>
        </p:nvPicPr>
        <p:blipFill>
          <a:blip r:embed="rId6"/>
          <a:stretch>
            <a:fillRect/>
          </a:stretch>
        </p:blipFill>
        <p:spPr>
          <a:xfrm>
            <a:off x="9220557" y="2267903"/>
            <a:ext cx="3033593" cy="1853684"/>
          </a:xfrm>
          <a:prstGeom prst="rect">
            <a:avLst/>
          </a:prstGeom>
        </p:spPr>
      </p:pic>
      <p:sp>
        <p:nvSpPr>
          <p:cNvPr id="15" name="Text 9"/>
          <p:cNvSpPr/>
          <p:nvPr/>
        </p:nvSpPr>
        <p:spPr>
          <a:xfrm>
            <a:off x="9192816" y="4426982"/>
            <a:ext cx="3089077" cy="701993"/>
          </a:xfrm>
          <a:prstGeom prst="rect">
            <a:avLst/>
          </a:prstGeom>
          <a:noFill/>
          <a:ln/>
        </p:spPr>
        <p:txBody>
          <a:bodyPr wrap="squar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Performance Monitoring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6" name="Text 10"/>
          <p:cNvSpPr/>
          <p:nvPr/>
        </p:nvSpPr>
        <p:spPr>
          <a:xfrm>
            <a:off x="9192816" y="5351145"/>
            <a:ext cx="3089077" cy="1777008"/>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Monitor dashboards for performance deterioration, system health, and ensure proper maintenance and upgrades.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357080"/>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Conclusion</a:t>
            </a:r>
            <a:endParaRPr lang="en-US" sz="4374" dirty="0"/>
          </a:p>
        </p:txBody>
      </p:sp>
      <p:sp>
        <p:nvSpPr>
          <p:cNvPr id="6" name="Text 2"/>
          <p:cNvSpPr/>
          <p:nvPr/>
        </p:nvSpPr>
        <p:spPr>
          <a:xfrm>
            <a:off x="833199" y="3384709"/>
            <a:ext cx="7477601" cy="2487811"/>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In conclusion, this phase sets the foundation for our Product Sale Analysis project. By following a structured design thinking approach, we will ensure that our analysis is guided by clear objectives, based on reliable data, effectively communicated through visualization, and ultimately leads to actionable recommendations. This project has the potential to significantly benefit businesses by enhancing their understanding of sales trends and customer behavior.</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2348389" y="939998"/>
            <a:ext cx="493014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Analysis Objectives</a:t>
            </a:r>
            <a:endParaRPr lang="en-US" sz="4374" dirty="0"/>
          </a:p>
        </p:txBody>
      </p:sp>
      <p:sp>
        <p:nvSpPr>
          <p:cNvPr id="5" name="Shape 2"/>
          <p:cNvSpPr/>
          <p:nvPr/>
        </p:nvSpPr>
        <p:spPr>
          <a:xfrm>
            <a:off x="2348389" y="2078712"/>
            <a:ext cx="4855726" cy="2143006"/>
          </a:xfrm>
          <a:prstGeom prst="roundRect">
            <a:avLst>
              <a:gd name="adj" fmla="val 18663"/>
            </a:avLst>
          </a:prstGeom>
          <a:solidFill>
            <a:srgbClr val="00002E"/>
          </a:solidFill>
          <a:ln w="27742">
            <a:solidFill>
              <a:srgbClr val="F2B42D"/>
            </a:solidFill>
            <a:prstDash val="solid"/>
          </a:ln>
        </p:spPr>
        <p:txBody>
          <a:bodyPr/>
          <a:lstStyle/>
          <a:p>
            <a:endParaRPr lang="en-IN"/>
          </a:p>
        </p:txBody>
      </p:sp>
      <p:sp>
        <p:nvSpPr>
          <p:cNvPr id="6" name="Text 3"/>
          <p:cNvSpPr/>
          <p:nvPr/>
        </p:nvSpPr>
        <p:spPr>
          <a:xfrm>
            <a:off x="2598301" y="2328624"/>
            <a:ext cx="4160520" cy="35480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Identify Top-Selling Products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7" name="Text 4"/>
          <p:cNvSpPr/>
          <p:nvPr/>
        </p:nvSpPr>
        <p:spPr>
          <a:xfrm>
            <a:off x="2598301" y="2905601"/>
            <a:ext cx="4355902"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Determine which products are performing exceptionally well to further capitalize on their potential.</a:t>
            </a:r>
            <a:endParaRPr lang="en-US" sz="1750" dirty="0"/>
          </a:p>
        </p:txBody>
      </p:sp>
      <p:sp>
        <p:nvSpPr>
          <p:cNvPr id="8" name="Shape 5"/>
          <p:cNvSpPr/>
          <p:nvPr/>
        </p:nvSpPr>
        <p:spPr>
          <a:xfrm>
            <a:off x="7426285" y="2078712"/>
            <a:ext cx="4855726" cy="2143006"/>
          </a:xfrm>
          <a:prstGeom prst="roundRect">
            <a:avLst>
              <a:gd name="adj" fmla="val 18663"/>
            </a:avLst>
          </a:prstGeom>
          <a:solidFill>
            <a:srgbClr val="00002E"/>
          </a:solidFill>
          <a:ln w="27742">
            <a:solidFill>
              <a:srgbClr val="D7425E"/>
            </a:solidFill>
            <a:prstDash val="solid"/>
          </a:ln>
        </p:spPr>
        <p:txBody>
          <a:bodyPr/>
          <a:lstStyle/>
          <a:p>
            <a:endParaRPr lang="en-IN"/>
          </a:p>
        </p:txBody>
      </p:sp>
      <p:sp>
        <p:nvSpPr>
          <p:cNvPr id="9" name="Text 6"/>
          <p:cNvSpPr/>
          <p:nvPr/>
        </p:nvSpPr>
        <p:spPr>
          <a:xfrm>
            <a:off x="7676198" y="2328624"/>
            <a:ext cx="3169920" cy="35480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Analyze Sales Trends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0" name="Text 7"/>
          <p:cNvSpPr/>
          <p:nvPr/>
        </p:nvSpPr>
        <p:spPr>
          <a:xfrm>
            <a:off x="7676198" y="2905601"/>
            <a:ext cx="4355902"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By identifying sales trends and patterns, businesses can more accurately plan for future growth and revenue goals.</a:t>
            </a:r>
            <a:endParaRPr lang="en-US" sz="1750" dirty="0"/>
          </a:p>
        </p:txBody>
      </p:sp>
      <p:sp>
        <p:nvSpPr>
          <p:cNvPr id="11" name="Shape 8"/>
          <p:cNvSpPr/>
          <p:nvPr/>
        </p:nvSpPr>
        <p:spPr>
          <a:xfrm>
            <a:off x="2348389" y="4443889"/>
            <a:ext cx="4855726" cy="2845594"/>
          </a:xfrm>
          <a:prstGeom prst="roundRect">
            <a:avLst>
              <a:gd name="adj" fmla="val 14055"/>
            </a:avLst>
          </a:prstGeom>
          <a:solidFill>
            <a:srgbClr val="00002E"/>
          </a:solidFill>
          <a:ln w="27742">
            <a:solidFill>
              <a:srgbClr val="DD785E"/>
            </a:solidFill>
            <a:prstDash val="solid"/>
          </a:ln>
        </p:spPr>
        <p:txBody>
          <a:bodyPr/>
          <a:lstStyle/>
          <a:p>
            <a:endParaRPr lang="en-IN"/>
          </a:p>
        </p:txBody>
      </p:sp>
      <p:sp>
        <p:nvSpPr>
          <p:cNvPr id="12" name="Text 9"/>
          <p:cNvSpPr/>
          <p:nvPr/>
        </p:nvSpPr>
        <p:spPr>
          <a:xfrm>
            <a:off x="2598301" y="4693801"/>
            <a:ext cx="4355902" cy="701993"/>
          </a:xfrm>
          <a:prstGeom prst="rect">
            <a:avLst/>
          </a:prstGeom>
          <a:noFill/>
          <a:ln/>
        </p:spPr>
        <p:txBody>
          <a:bodyPr wrap="squar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Understand Customer Preferences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3" name="Text 10"/>
          <p:cNvSpPr/>
          <p:nvPr/>
        </p:nvSpPr>
        <p:spPr>
          <a:xfrm>
            <a:off x="2598301" y="5617964"/>
            <a:ext cx="435590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Insight into consumer behaviors and preferences can drive targeted marketing strategies to increase sales and customer loyalty.</a:t>
            </a:r>
            <a:endParaRPr lang="en-US" sz="1750" dirty="0"/>
          </a:p>
        </p:txBody>
      </p:sp>
      <p:sp>
        <p:nvSpPr>
          <p:cNvPr id="14" name="Shape 11"/>
          <p:cNvSpPr/>
          <p:nvPr/>
        </p:nvSpPr>
        <p:spPr>
          <a:xfrm>
            <a:off x="7426285" y="4443889"/>
            <a:ext cx="4855726" cy="2845594"/>
          </a:xfrm>
          <a:prstGeom prst="roundRect">
            <a:avLst>
              <a:gd name="adj" fmla="val 14055"/>
            </a:avLst>
          </a:prstGeom>
          <a:solidFill>
            <a:srgbClr val="00002E"/>
          </a:solidFill>
          <a:ln w="27742">
            <a:solidFill>
              <a:srgbClr val="48A8E2"/>
            </a:solidFill>
            <a:prstDash val="solid"/>
          </a:ln>
        </p:spPr>
        <p:txBody>
          <a:bodyPr/>
          <a:lstStyle/>
          <a:p>
            <a:endParaRPr lang="en-IN"/>
          </a:p>
        </p:txBody>
      </p:sp>
      <p:sp>
        <p:nvSpPr>
          <p:cNvPr id="15" name="Text 12"/>
          <p:cNvSpPr/>
          <p:nvPr/>
        </p:nvSpPr>
        <p:spPr>
          <a:xfrm>
            <a:off x="7676198" y="4693801"/>
            <a:ext cx="3566160" cy="354806"/>
          </a:xfrm>
          <a:prstGeom prst="rect">
            <a:avLst/>
          </a:prstGeom>
          <a:noFill/>
          <a:ln/>
        </p:spPr>
        <p:txBody>
          <a:bodyPr wrap="none" rtlCol="0" anchor="t"/>
          <a:lstStyle/>
          <a:p>
            <a:pPr marL="0" indent="0">
              <a:lnSpc>
                <a:spcPts val="2734"/>
              </a:lnSpc>
              <a:buNone/>
            </a:pPr>
            <a:r>
              <a:rPr lang="en-US" sz="2187" b="1" dirty="0">
                <a:solidFill>
                  <a:srgbClr val="48A8E2"/>
                </a:solidFill>
                <a:latin typeface="Nunito" pitchFamily="34" charset="0"/>
                <a:ea typeface="Nunito" pitchFamily="34" charset="-122"/>
                <a:cs typeface="Nunito" pitchFamily="34" charset="-120"/>
              </a:rPr>
              <a:t>Benchmark Performance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6" name="Text 13"/>
          <p:cNvSpPr/>
          <p:nvPr/>
        </p:nvSpPr>
        <p:spPr>
          <a:xfrm>
            <a:off x="7676198" y="5270778"/>
            <a:ext cx="435590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Comparing sales performance within different time frames and product categories helps establish benchmarks and identify areas for improvement.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2348389" y="1275040"/>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Data Collection</a:t>
            </a:r>
            <a:endParaRPr lang="en-US" sz="4374" dirty="0"/>
          </a:p>
        </p:txBody>
      </p:sp>
      <p:sp>
        <p:nvSpPr>
          <p:cNvPr id="5" name="Shape 2"/>
          <p:cNvSpPr/>
          <p:nvPr/>
        </p:nvSpPr>
        <p:spPr>
          <a:xfrm>
            <a:off x="2348389" y="2413754"/>
            <a:ext cx="3088958" cy="1909048"/>
          </a:xfrm>
          <a:prstGeom prst="roundRect">
            <a:avLst>
              <a:gd name="adj" fmla="val 20951"/>
            </a:avLst>
          </a:prstGeom>
          <a:noFill/>
          <a:ln w="27742">
            <a:solidFill>
              <a:srgbClr val="F2B42D"/>
            </a:solidFill>
            <a:prstDash val="solid"/>
          </a:ln>
        </p:spPr>
        <p:txBody>
          <a:bodyPr/>
          <a:lstStyle/>
          <a:p>
            <a:endParaRPr lang="en-IN"/>
          </a:p>
        </p:txBody>
      </p:sp>
      <p:pic>
        <p:nvPicPr>
          <p:cNvPr id="6" name="Image 1" descr="preencoded.png"/>
          <p:cNvPicPr>
            <a:picLocks noChangeAspect="1"/>
          </p:cNvPicPr>
          <p:nvPr/>
        </p:nvPicPr>
        <p:blipFill>
          <a:blip r:embed="rId4"/>
          <a:stretch>
            <a:fillRect/>
          </a:stretch>
        </p:blipFill>
        <p:spPr>
          <a:xfrm>
            <a:off x="2376130" y="2441496"/>
            <a:ext cx="3033474" cy="1853565"/>
          </a:xfrm>
          <a:prstGeom prst="rect">
            <a:avLst/>
          </a:prstGeom>
        </p:spPr>
      </p:pic>
      <p:sp>
        <p:nvSpPr>
          <p:cNvPr id="7" name="Text 3"/>
          <p:cNvSpPr/>
          <p:nvPr/>
        </p:nvSpPr>
        <p:spPr>
          <a:xfrm>
            <a:off x="2348389" y="4600456"/>
            <a:ext cx="3009900" cy="35480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Transaction Records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8" name="Text 4"/>
          <p:cNvSpPr/>
          <p:nvPr/>
        </p:nvSpPr>
        <p:spPr>
          <a:xfrm>
            <a:off x="2348389" y="5177433"/>
            <a:ext cx="3088958" cy="1777008"/>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Capture transaction data such as customer details, date of purchase and product information to analyze sales patterns.</a:t>
            </a:r>
            <a:endParaRPr lang="en-US" sz="1750" dirty="0"/>
          </a:p>
        </p:txBody>
      </p:sp>
      <p:sp>
        <p:nvSpPr>
          <p:cNvPr id="9" name="Shape 5"/>
          <p:cNvSpPr/>
          <p:nvPr/>
        </p:nvSpPr>
        <p:spPr>
          <a:xfrm>
            <a:off x="5770602" y="2413754"/>
            <a:ext cx="3088958" cy="1909048"/>
          </a:xfrm>
          <a:prstGeom prst="roundRect">
            <a:avLst>
              <a:gd name="adj" fmla="val 20951"/>
            </a:avLst>
          </a:prstGeom>
          <a:noFill/>
          <a:ln w="27742">
            <a:solidFill>
              <a:srgbClr val="D7425E"/>
            </a:solidFill>
            <a:prstDash val="solid"/>
          </a:ln>
        </p:spPr>
        <p:txBody>
          <a:bodyPr/>
          <a:lstStyle/>
          <a:p>
            <a:endParaRPr lang="en-IN"/>
          </a:p>
        </p:txBody>
      </p:sp>
      <p:pic>
        <p:nvPicPr>
          <p:cNvPr id="10" name="Image 2" descr="preencoded.png"/>
          <p:cNvPicPr>
            <a:picLocks noChangeAspect="1"/>
          </p:cNvPicPr>
          <p:nvPr/>
        </p:nvPicPr>
        <p:blipFill>
          <a:blip r:embed="rId5"/>
          <a:stretch>
            <a:fillRect/>
          </a:stretch>
        </p:blipFill>
        <p:spPr>
          <a:xfrm>
            <a:off x="5798344" y="2441496"/>
            <a:ext cx="3033474" cy="1853565"/>
          </a:xfrm>
          <a:prstGeom prst="rect">
            <a:avLst/>
          </a:prstGeom>
        </p:spPr>
      </p:pic>
      <p:sp>
        <p:nvSpPr>
          <p:cNvPr id="11" name="Text 6"/>
          <p:cNvSpPr/>
          <p:nvPr/>
        </p:nvSpPr>
        <p:spPr>
          <a:xfrm>
            <a:off x="5770602" y="4600456"/>
            <a:ext cx="2971800" cy="35480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Product Information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2" name="Text 7"/>
          <p:cNvSpPr/>
          <p:nvPr/>
        </p:nvSpPr>
        <p:spPr>
          <a:xfrm>
            <a:off x="5770602" y="5177433"/>
            <a:ext cx="3088958" cy="1777008"/>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Gather product data such as stock keeping units (SKUs), prices, and descriptions to incorporate a qualitative aspect into our analysis.</a:t>
            </a:r>
            <a:endParaRPr lang="en-US" sz="1750" dirty="0"/>
          </a:p>
        </p:txBody>
      </p:sp>
      <p:sp>
        <p:nvSpPr>
          <p:cNvPr id="13" name="Shape 8"/>
          <p:cNvSpPr/>
          <p:nvPr/>
        </p:nvSpPr>
        <p:spPr>
          <a:xfrm>
            <a:off x="9192816" y="2413754"/>
            <a:ext cx="3089077" cy="1909167"/>
          </a:xfrm>
          <a:prstGeom prst="roundRect">
            <a:avLst>
              <a:gd name="adj" fmla="val 20949"/>
            </a:avLst>
          </a:prstGeom>
          <a:noFill/>
          <a:ln w="27742">
            <a:solidFill>
              <a:srgbClr val="DD785E"/>
            </a:solidFill>
            <a:prstDash val="solid"/>
          </a:ln>
        </p:spPr>
        <p:txBody>
          <a:bodyPr/>
          <a:lstStyle/>
          <a:p>
            <a:endParaRPr lang="en-IN"/>
          </a:p>
        </p:txBody>
      </p:sp>
      <p:pic>
        <p:nvPicPr>
          <p:cNvPr id="14" name="Image 3" descr="preencoded.png"/>
          <p:cNvPicPr>
            <a:picLocks noChangeAspect="1"/>
          </p:cNvPicPr>
          <p:nvPr/>
        </p:nvPicPr>
        <p:blipFill>
          <a:blip r:embed="rId6"/>
          <a:stretch>
            <a:fillRect/>
          </a:stretch>
        </p:blipFill>
        <p:spPr>
          <a:xfrm>
            <a:off x="9220557" y="2441496"/>
            <a:ext cx="3033593" cy="1853684"/>
          </a:xfrm>
          <a:prstGeom prst="rect">
            <a:avLst/>
          </a:prstGeom>
        </p:spPr>
      </p:pic>
      <p:sp>
        <p:nvSpPr>
          <p:cNvPr id="15" name="Text 9"/>
          <p:cNvSpPr/>
          <p:nvPr/>
        </p:nvSpPr>
        <p:spPr>
          <a:xfrm>
            <a:off x="9192816" y="4600575"/>
            <a:ext cx="3089077" cy="701993"/>
          </a:xfrm>
          <a:prstGeom prst="rect">
            <a:avLst/>
          </a:prstGeom>
          <a:noFill/>
          <a:ln/>
        </p:spPr>
        <p:txBody>
          <a:bodyPr wrap="squar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Customer Demographics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6" name="Text 10"/>
          <p:cNvSpPr/>
          <p:nvPr/>
        </p:nvSpPr>
        <p:spPr>
          <a:xfrm>
            <a:off x="9192816" y="5524738"/>
            <a:ext cx="3089077" cy="142160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Collect demographic information through surveys or other means to form a holistic view of customer behavior.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51955" y="0"/>
            <a:ext cx="14630400" cy="8229600"/>
          </a:xfrm>
          <a:prstGeom prst="rect">
            <a:avLst/>
          </a:prstGeom>
          <a:solidFill>
            <a:srgbClr val="00002E">
              <a:alpha val="80000"/>
            </a:srgbClr>
          </a:solidFill>
          <a:ln/>
        </p:spPr>
        <p:txBody>
          <a:bodyPr/>
          <a:lstStyle/>
          <a:p>
            <a:endParaRPr lang="en-IN"/>
          </a:p>
        </p:txBody>
      </p:sp>
      <p:sp>
        <p:nvSpPr>
          <p:cNvPr id="6" name="Text 2"/>
          <p:cNvSpPr/>
          <p:nvPr/>
        </p:nvSpPr>
        <p:spPr>
          <a:xfrm>
            <a:off x="2348389" y="1774150"/>
            <a:ext cx="585216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Visualizations Strategy</a:t>
            </a:r>
            <a:endParaRPr lang="en-US" sz="4374" dirty="0"/>
          </a:p>
        </p:txBody>
      </p:sp>
      <p:sp>
        <p:nvSpPr>
          <p:cNvPr id="7" name="Shape 3"/>
          <p:cNvSpPr/>
          <p:nvPr/>
        </p:nvSpPr>
        <p:spPr>
          <a:xfrm>
            <a:off x="2348389" y="2975372"/>
            <a:ext cx="499943" cy="499943"/>
          </a:xfrm>
          <a:prstGeom prst="roundRect">
            <a:avLst>
              <a:gd name="adj" fmla="val 80001"/>
            </a:avLst>
          </a:prstGeom>
          <a:solidFill>
            <a:srgbClr val="00002E"/>
          </a:solidFill>
          <a:ln w="27742">
            <a:solidFill>
              <a:srgbClr val="F2B42D"/>
            </a:solidFill>
            <a:prstDash val="solid"/>
          </a:ln>
        </p:spPr>
        <p:txBody>
          <a:bodyPr/>
          <a:lstStyle/>
          <a:p>
            <a:endParaRPr lang="en-IN"/>
          </a:p>
        </p:txBody>
      </p:sp>
      <p:sp>
        <p:nvSpPr>
          <p:cNvPr id="8" name="Text 4"/>
          <p:cNvSpPr/>
          <p:nvPr/>
        </p:nvSpPr>
        <p:spPr>
          <a:xfrm>
            <a:off x="2499241" y="3017044"/>
            <a:ext cx="198120"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9" name="Text 5"/>
          <p:cNvSpPr/>
          <p:nvPr/>
        </p:nvSpPr>
        <p:spPr>
          <a:xfrm>
            <a:off x="3070503" y="3051691"/>
            <a:ext cx="2440900" cy="701993"/>
          </a:xfrm>
          <a:prstGeom prst="rect">
            <a:avLst/>
          </a:prstGeom>
          <a:noFill/>
          <a:ln/>
        </p:spPr>
        <p:txBody>
          <a:bodyPr wrap="squar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Interactive Dashboards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0" name="Text 6"/>
          <p:cNvSpPr/>
          <p:nvPr/>
        </p:nvSpPr>
        <p:spPr>
          <a:xfrm>
            <a:off x="3070503" y="3975854"/>
            <a:ext cx="2440900"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Present data in dynamic and intuitive ways to invite data exploration and provide users with a comprehensive view of the sales data.</a:t>
            </a:r>
            <a:endParaRPr lang="en-US" sz="1750" dirty="0"/>
          </a:p>
        </p:txBody>
      </p:sp>
      <p:sp>
        <p:nvSpPr>
          <p:cNvPr id="11" name="Shape 7"/>
          <p:cNvSpPr/>
          <p:nvPr/>
        </p:nvSpPr>
        <p:spPr>
          <a:xfrm>
            <a:off x="5733574" y="2975372"/>
            <a:ext cx="499943" cy="499943"/>
          </a:xfrm>
          <a:prstGeom prst="roundRect">
            <a:avLst>
              <a:gd name="adj" fmla="val 80001"/>
            </a:avLst>
          </a:prstGeom>
          <a:solidFill>
            <a:srgbClr val="00002E"/>
          </a:solidFill>
          <a:ln w="27742">
            <a:solidFill>
              <a:srgbClr val="D7425E"/>
            </a:solidFill>
            <a:prstDash val="solid"/>
          </a:ln>
        </p:spPr>
        <p:txBody>
          <a:bodyPr/>
          <a:lstStyle/>
          <a:p>
            <a:endParaRPr lang="en-IN"/>
          </a:p>
        </p:txBody>
      </p:sp>
      <p:sp>
        <p:nvSpPr>
          <p:cNvPr id="12" name="Text 8"/>
          <p:cNvSpPr/>
          <p:nvPr/>
        </p:nvSpPr>
        <p:spPr>
          <a:xfrm>
            <a:off x="5884426" y="3017044"/>
            <a:ext cx="198120"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3" name="Text 9"/>
          <p:cNvSpPr/>
          <p:nvPr/>
        </p:nvSpPr>
        <p:spPr>
          <a:xfrm>
            <a:off x="6455688" y="3051691"/>
            <a:ext cx="2440900" cy="1049179"/>
          </a:xfrm>
          <a:prstGeom prst="rect">
            <a:avLst/>
          </a:prstGeom>
          <a:noFill/>
          <a:ln/>
        </p:spPr>
        <p:txBody>
          <a:bodyPr wrap="squar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Creatively Designed Reports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4" name="Text 10"/>
          <p:cNvSpPr/>
          <p:nvPr/>
        </p:nvSpPr>
        <p:spPr>
          <a:xfrm>
            <a:off x="6455688" y="4323040"/>
            <a:ext cx="2440900"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Visually appealing reports with custom designed graphics, charts and tables ensure easy comprehension and interpretation of insights.</a:t>
            </a:r>
            <a:endParaRPr lang="en-US" sz="1750" dirty="0"/>
          </a:p>
        </p:txBody>
      </p:sp>
      <p:sp>
        <p:nvSpPr>
          <p:cNvPr id="15" name="Shape 11"/>
          <p:cNvSpPr/>
          <p:nvPr/>
        </p:nvSpPr>
        <p:spPr>
          <a:xfrm>
            <a:off x="9118759" y="2975372"/>
            <a:ext cx="499943" cy="499943"/>
          </a:xfrm>
          <a:prstGeom prst="roundRect">
            <a:avLst>
              <a:gd name="adj" fmla="val 80001"/>
            </a:avLst>
          </a:prstGeom>
          <a:solidFill>
            <a:srgbClr val="00002E"/>
          </a:solidFill>
          <a:ln w="27742">
            <a:solidFill>
              <a:srgbClr val="DD785E"/>
            </a:solidFill>
            <a:prstDash val="solid"/>
          </a:ln>
        </p:spPr>
        <p:txBody>
          <a:bodyPr/>
          <a:lstStyle/>
          <a:p>
            <a:endParaRPr lang="en-IN"/>
          </a:p>
        </p:txBody>
      </p:sp>
      <p:sp>
        <p:nvSpPr>
          <p:cNvPr id="16" name="Text 12"/>
          <p:cNvSpPr/>
          <p:nvPr/>
        </p:nvSpPr>
        <p:spPr>
          <a:xfrm>
            <a:off x="9269611" y="3017044"/>
            <a:ext cx="198120" cy="416481"/>
          </a:xfrm>
          <a:prstGeom prst="rect">
            <a:avLst/>
          </a:prstGeom>
          <a:noFill/>
          <a:ln/>
        </p:spPr>
        <p:txBody>
          <a:bodyPr wrap="none" rtlCol="0" anchor="t"/>
          <a:lstStyle/>
          <a:p>
            <a:pPr marL="0" indent="0" algn="ctr">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17" name="Text 13"/>
          <p:cNvSpPr/>
          <p:nvPr/>
        </p:nvSpPr>
        <p:spPr>
          <a:xfrm>
            <a:off x="9840873" y="3051691"/>
            <a:ext cx="2440900" cy="701993"/>
          </a:xfrm>
          <a:prstGeom prst="rect">
            <a:avLst/>
          </a:prstGeom>
          <a:noFill/>
          <a:ln/>
        </p:spPr>
        <p:txBody>
          <a:bodyPr wrap="squar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Ad Hoc Data Exploration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8" name="Text 14"/>
          <p:cNvSpPr/>
          <p:nvPr/>
        </p:nvSpPr>
        <p:spPr>
          <a:xfrm>
            <a:off x="9840873" y="3975854"/>
            <a:ext cx="2440900"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Allow users to design their own dashboards and reports and encourage user input to drive dynamic insights.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2348389" y="656987"/>
            <a:ext cx="488442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Actionable Insights</a:t>
            </a:r>
            <a:endParaRPr lang="en-US" sz="4374" dirty="0"/>
          </a:p>
        </p:txBody>
      </p:sp>
      <p:sp>
        <p:nvSpPr>
          <p:cNvPr id="5" name="Shape 2"/>
          <p:cNvSpPr/>
          <p:nvPr/>
        </p:nvSpPr>
        <p:spPr>
          <a:xfrm>
            <a:off x="2667833" y="1795701"/>
            <a:ext cx="27742" cy="5776793"/>
          </a:xfrm>
          <a:prstGeom prst="rect">
            <a:avLst/>
          </a:prstGeom>
          <a:solidFill>
            <a:srgbClr val="262654"/>
          </a:solidFill>
          <a:ln/>
        </p:spPr>
        <p:txBody>
          <a:bodyPr/>
          <a:lstStyle/>
          <a:p>
            <a:endParaRPr lang="en-IN"/>
          </a:p>
        </p:txBody>
      </p:sp>
      <p:sp>
        <p:nvSpPr>
          <p:cNvPr id="6" name="Shape 3"/>
          <p:cNvSpPr/>
          <p:nvPr/>
        </p:nvSpPr>
        <p:spPr>
          <a:xfrm>
            <a:off x="2931616" y="2205335"/>
            <a:ext cx="777597" cy="27742"/>
          </a:xfrm>
          <a:prstGeom prst="rect">
            <a:avLst/>
          </a:prstGeom>
          <a:solidFill>
            <a:srgbClr val="F2B42D"/>
          </a:solidFill>
          <a:ln/>
        </p:spPr>
        <p:txBody>
          <a:bodyPr/>
          <a:lstStyle/>
          <a:p>
            <a:endParaRPr lang="en-IN"/>
          </a:p>
        </p:txBody>
      </p:sp>
      <p:sp>
        <p:nvSpPr>
          <p:cNvPr id="7" name="Shape 4"/>
          <p:cNvSpPr/>
          <p:nvPr/>
        </p:nvSpPr>
        <p:spPr>
          <a:xfrm>
            <a:off x="2431673" y="1969294"/>
            <a:ext cx="499943" cy="499943"/>
          </a:xfrm>
          <a:prstGeom prst="roundRect">
            <a:avLst>
              <a:gd name="adj" fmla="val 80001"/>
            </a:avLst>
          </a:prstGeom>
          <a:solidFill>
            <a:srgbClr val="00002E"/>
          </a:solidFill>
          <a:ln w="27742">
            <a:solidFill>
              <a:srgbClr val="F2B42D"/>
            </a:solidFill>
            <a:prstDash val="solid"/>
          </a:ln>
        </p:spPr>
        <p:txBody>
          <a:bodyPr/>
          <a:lstStyle/>
          <a:p>
            <a:endParaRPr lang="en-IN"/>
          </a:p>
        </p:txBody>
      </p:sp>
      <p:sp>
        <p:nvSpPr>
          <p:cNvPr id="8" name="Text 5"/>
          <p:cNvSpPr/>
          <p:nvPr/>
        </p:nvSpPr>
        <p:spPr>
          <a:xfrm>
            <a:off x="2582525" y="2010966"/>
            <a:ext cx="198120"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9" name="Text 6"/>
          <p:cNvSpPr/>
          <p:nvPr/>
        </p:nvSpPr>
        <p:spPr>
          <a:xfrm>
            <a:off x="3903702" y="2017871"/>
            <a:ext cx="3383280" cy="35480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Inventory Management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0" name="Text 7"/>
          <p:cNvSpPr/>
          <p:nvPr/>
        </p:nvSpPr>
        <p:spPr>
          <a:xfrm>
            <a:off x="3903702" y="2594848"/>
            <a:ext cx="8378190"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Gauge sales patterns to determine what to stock, when to stock and in what quantity. Avoid excess ordering or stock outs.</a:t>
            </a:r>
            <a:endParaRPr lang="en-US" sz="1750" dirty="0"/>
          </a:p>
        </p:txBody>
      </p:sp>
      <p:sp>
        <p:nvSpPr>
          <p:cNvPr id="11" name="Shape 8"/>
          <p:cNvSpPr/>
          <p:nvPr/>
        </p:nvSpPr>
        <p:spPr>
          <a:xfrm>
            <a:off x="2931616" y="4204990"/>
            <a:ext cx="777597" cy="27742"/>
          </a:xfrm>
          <a:prstGeom prst="rect">
            <a:avLst/>
          </a:prstGeom>
          <a:solidFill>
            <a:srgbClr val="D7425E"/>
          </a:solidFill>
          <a:ln/>
        </p:spPr>
        <p:txBody>
          <a:bodyPr/>
          <a:lstStyle/>
          <a:p>
            <a:endParaRPr lang="en-IN"/>
          </a:p>
        </p:txBody>
      </p:sp>
      <p:sp>
        <p:nvSpPr>
          <p:cNvPr id="12" name="Shape 9"/>
          <p:cNvSpPr/>
          <p:nvPr/>
        </p:nvSpPr>
        <p:spPr>
          <a:xfrm>
            <a:off x="2431673" y="3968948"/>
            <a:ext cx="499943" cy="499943"/>
          </a:xfrm>
          <a:prstGeom prst="roundRect">
            <a:avLst>
              <a:gd name="adj" fmla="val 80001"/>
            </a:avLst>
          </a:prstGeom>
          <a:solidFill>
            <a:srgbClr val="00002E"/>
          </a:solidFill>
          <a:ln w="27742">
            <a:solidFill>
              <a:srgbClr val="D7425E"/>
            </a:solidFill>
            <a:prstDash val="solid"/>
          </a:ln>
        </p:spPr>
        <p:txBody>
          <a:bodyPr/>
          <a:lstStyle/>
          <a:p>
            <a:endParaRPr lang="en-IN"/>
          </a:p>
        </p:txBody>
      </p:sp>
      <p:sp>
        <p:nvSpPr>
          <p:cNvPr id="13" name="Text 10"/>
          <p:cNvSpPr/>
          <p:nvPr/>
        </p:nvSpPr>
        <p:spPr>
          <a:xfrm>
            <a:off x="2582525" y="4010620"/>
            <a:ext cx="198120"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4" name="Text 11"/>
          <p:cNvSpPr/>
          <p:nvPr/>
        </p:nvSpPr>
        <p:spPr>
          <a:xfrm>
            <a:off x="3903702" y="4017526"/>
            <a:ext cx="3093720" cy="35480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Marketing Strategies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5" name="Text 12"/>
          <p:cNvSpPr/>
          <p:nvPr/>
        </p:nvSpPr>
        <p:spPr>
          <a:xfrm>
            <a:off x="3903702" y="4594503"/>
            <a:ext cx="8378190"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Develop targeted marketing campaigns that resonate with specific segments, identify areas to increase promotions and optimize cross-selling and upselling strategies.</a:t>
            </a:r>
            <a:endParaRPr lang="en-US" sz="1750" dirty="0"/>
          </a:p>
        </p:txBody>
      </p:sp>
      <p:sp>
        <p:nvSpPr>
          <p:cNvPr id="16" name="Shape 13"/>
          <p:cNvSpPr/>
          <p:nvPr/>
        </p:nvSpPr>
        <p:spPr>
          <a:xfrm>
            <a:off x="2931616" y="6204645"/>
            <a:ext cx="777597" cy="27742"/>
          </a:xfrm>
          <a:prstGeom prst="rect">
            <a:avLst/>
          </a:prstGeom>
          <a:solidFill>
            <a:srgbClr val="DD785E"/>
          </a:solidFill>
          <a:ln/>
        </p:spPr>
        <p:txBody>
          <a:bodyPr/>
          <a:lstStyle/>
          <a:p>
            <a:endParaRPr lang="en-IN"/>
          </a:p>
        </p:txBody>
      </p:sp>
      <p:sp>
        <p:nvSpPr>
          <p:cNvPr id="17" name="Shape 14"/>
          <p:cNvSpPr/>
          <p:nvPr/>
        </p:nvSpPr>
        <p:spPr>
          <a:xfrm>
            <a:off x="2431673" y="5968603"/>
            <a:ext cx="499943" cy="499943"/>
          </a:xfrm>
          <a:prstGeom prst="roundRect">
            <a:avLst>
              <a:gd name="adj" fmla="val 80001"/>
            </a:avLst>
          </a:prstGeom>
          <a:solidFill>
            <a:srgbClr val="00002E"/>
          </a:solidFill>
          <a:ln w="27742">
            <a:solidFill>
              <a:srgbClr val="DD785E"/>
            </a:solidFill>
            <a:prstDash val="solid"/>
          </a:ln>
        </p:spPr>
        <p:txBody>
          <a:bodyPr/>
          <a:lstStyle/>
          <a:p>
            <a:endParaRPr lang="en-IN"/>
          </a:p>
        </p:txBody>
      </p:sp>
      <p:sp>
        <p:nvSpPr>
          <p:cNvPr id="18" name="Text 15"/>
          <p:cNvSpPr/>
          <p:nvPr/>
        </p:nvSpPr>
        <p:spPr>
          <a:xfrm>
            <a:off x="2582525" y="6010275"/>
            <a:ext cx="198120" cy="416481"/>
          </a:xfrm>
          <a:prstGeom prst="rect">
            <a:avLst/>
          </a:prstGeom>
          <a:noFill/>
          <a:ln/>
        </p:spPr>
        <p:txBody>
          <a:bodyPr wrap="none" rtlCol="0" anchor="t"/>
          <a:lstStyle/>
          <a:p>
            <a:pPr marL="0" indent="0" algn="ctr">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19" name="Text 16"/>
          <p:cNvSpPr/>
          <p:nvPr/>
        </p:nvSpPr>
        <p:spPr>
          <a:xfrm>
            <a:off x="3903702" y="6017181"/>
            <a:ext cx="3886200" cy="354806"/>
          </a:xfrm>
          <a:prstGeom prst="rect">
            <a:avLst/>
          </a:prstGeom>
          <a:noFill/>
          <a:ln/>
        </p:spPr>
        <p:txBody>
          <a:bodyPr wrap="non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New Product Development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20" name="Text 17"/>
          <p:cNvSpPr/>
          <p:nvPr/>
        </p:nvSpPr>
        <p:spPr>
          <a:xfrm>
            <a:off x="3903702" y="6594158"/>
            <a:ext cx="8378190"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Use insights to identify gaps in product lines, develop new products and adjust pricing strategies.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2348389" y="1275040"/>
            <a:ext cx="682752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Clean and Format the Data</a:t>
            </a:r>
            <a:endParaRPr lang="en-US" sz="4374" dirty="0"/>
          </a:p>
        </p:txBody>
      </p:sp>
      <p:sp>
        <p:nvSpPr>
          <p:cNvPr id="5" name="Shape 2"/>
          <p:cNvSpPr/>
          <p:nvPr/>
        </p:nvSpPr>
        <p:spPr>
          <a:xfrm>
            <a:off x="2348389" y="2413754"/>
            <a:ext cx="3088958" cy="1909048"/>
          </a:xfrm>
          <a:prstGeom prst="roundRect">
            <a:avLst>
              <a:gd name="adj" fmla="val 20951"/>
            </a:avLst>
          </a:prstGeom>
          <a:noFill/>
          <a:ln w="27742">
            <a:solidFill>
              <a:srgbClr val="F2B42D"/>
            </a:solidFill>
            <a:prstDash val="solid"/>
          </a:ln>
        </p:spPr>
        <p:txBody>
          <a:bodyPr/>
          <a:lstStyle/>
          <a:p>
            <a:endParaRPr lang="en-IN"/>
          </a:p>
        </p:txBody>
      </p:sp>
      <p:pic>
        <p:nvPicPr>
          <p:cNvPr id="6" name="Image 1" descr="preencoded.png"/>
          <p:cNvPicPr>
            <a:picLocks noChangeAspect="1"/>
          </p:cNvPicPr>
          <p:nvPr/>
        </p:nvPicPr>
        <p:blipFill>
          <a:blip r:embed="rId4"/>
          <a:stretch>
            <a:fillRect/>
          </a:stretch>
        </p:blipFill>
        <p:spPr>
          <a:xfrm>
            <a:off x="2376130" y="2441496"/>
            <a:ext cx="3033474" cy="1853565"/>
          </a:xfrm>
          <a:prstGeom prst="rect">
            <a:avLst/>
          </a:prstGeom>
        </p:spPr>
      </p:pic>
      <p:sp>
        <p:nvSpPr>
          <p:cNvPr id="7" name="Text 3"/>
          <p:cNvSpPr/>
          <p:nvPr/>
        </p:nvSpPr>
        <p:spPr>
          <a:xfrm>
            <a:off x="2348389" y="4600456"/>
            <a:ext cx="2575560" cy="35480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Data Warehouse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8" name="Text 4"/>
          <p:cNvSpPr/>
          <p:nvPr/>
        </p:nvSpPr>
        <p:spPr>
          <a:xfrm>
            <a:off x="2348389" y="5177433"/>
            <a:ext cx="3088958" cy="142160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Store clean product sales data in a data warehouse to ensure accurate and efficient use of data in analytics.</a:t>
            </a:r>
            <a:endParaRPr lang="en-US" sz="1750" dirty="0"/>
          </a:p>
        </p:txBody>
      </p:sp>
      <p:sp>
        <p:nvSpPr>
          <p:cNvPr id="9" name="Shape 5"/>
          <p:cNvSpPr/>
          <p:nvPr/>
        </p:nvSpPr>
        <p:spPr>
          <a:xfrm>
            <a:off x="5770602" y="2413754"/>
            <a:ext cx="3088958" cy="1909048"/>
          </a:xfrm>
          <a:prstGeom prst="roundRect">
            <a:avLst>
              <a:gd name="adj" fmla="val 20951"/>
            </a:avLst>
          </a:prstGeom>
          <a:noFill/>
          <a:ln w="27742">
            <a:solidFill>
              <a:srgbClr val="D7425E"/>
            </a:solidFill>
            <a:prstDash val="solid"/>
          </a:ln>
        </p:spPr>
        <p:txBody>
          <a:bodyPr/>
          <a:lstStyle/>
          <a:p>
            <a:endParaRPr lang="en-IN"/>
          </a:p>
        </p:txBody>
      </p:sp>
      <p:pic>
        <p:nvPicPr>
          <p:cNvPr id="10" name="Image 2" descr="preencoded.png"/>
          <p:cNvPicPr>
            <a:picLocks noChangeAspect="1"/>
          </p:cNvPicPr>
          <p:nvPr/>
        </p:nvPicPr>
        <p:blipFill>
          <a:blip r:embed="rId5"/>
          <a:stretch>
            <a:fillRect/>
          </a:stretch>
        </p:blipFill>
        <p:spPr>
          <a:xfrm>
            <a:off x="5798344" y="2441496"/>
            <a:ext cx="3033474" cy="1853565"/>
          </a:xfrm>
          <a:prstGeom prst="rect">
            <a:avLst/>
          </a:prstGeom>
        </p:spPr>
      </p:pic>
      <p:sp>
        <p:nvSpPr>
          <p:cNvPr id="11" name="Text 6"/>
          <p:cNvSpPr/>
          <p:nvPr/>
        </p:nvSpPr>
        <p:spPr>
          <a:xfrm>
            <a:off x="5770602" y="4600456"/>
            <a:ext cx="2240280" cy="35480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Data Cleaning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2" name="Text 7"/>
          <p:cNvSpPr/>
          <p:nvPr/>
        </p:nvSpPr>
        <p:spPr>
          <a:xfrm>
            <a:off x="5770602" y="5177433"/>
            <a:ext cx="3088958" cy="142160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Check data quality to avoid inaccuracies, inconsistencies or duplications. Standardize fields for regular reporting.</a:t>
            </a:r>
            <a:endParaRPr lang="en-US" sz="1750" dirty="0"/>
          </a:p>
        </p:txBody>
      </p:sp>
      <p:sp>
        <p:nvSpPr>
          <p:cNvPr id="13" name="Shape 8"/>
          <p:cNvSpPr/>
          <p:nvPr/>
        </p:nvSpPr>
        <p:spPr>
          <a:xfrm>
            <a:off x="9192816" y="2413754"/>
            <a:ext cx="3089077" cy="1909167"/>
          </a:xfrm>
          <a:prstGeom prst="roundRect">
            <a:avLst>
              <a:gd name="adj" fmla="val 20949"/>
            </a:avLst>
          </a:prstGeom>
          <a:noFill/>
          <a:ln w="27742">
            <a:solidFill>
              <a:srgbClr val="DD785E"/>
            </a:solidFill>
            <a:prstDash val="solid"/>
          </a:ln>
        </p:spPr>
        <p:txBody>
          <a:bodyPr/>
          <a:lstStyle/>
          <a:p>
            <a:endParaRPr lang="en-IN"/>
          </a:p>
        </p:txBody>
      </p:sp>
      <p:pic>
        <p:nvPicPr>
          <p:cNvPr id="14" name="Image 3" descr="preencoded.png"/>
          <p:cNvPicPr>
            <a:picLocks noChangeAspect="1"/>
          </p:cNvPicPr>
          <p:nvPr/>
        </p:nvPicPr>
        <p:blipFill>
          <a:blip r:embed="rId6"/>
          <a:stretch>
            <a:fillRect/>
          </a:stretch>
        </p:blipFill>
        <p:spPr>
          <a:xfrm>
            <a:off x="9220557" y="2441496"/>
            <a:ext cx="3033593" cy="1853684"/>
          </a:xfrm>
          <a:prstGeom prst="rect">
            <a:avLst/>
          </a:prstGeom>
        </p:spPr>
      </p:pic>
      <p:sp>
        <p:nvSpPr>
          <p:cNvPr id="15" name="Text 9"/>
          <p:cNvSpPr/>
          <p:nvPr/>
        </p:nvSpPr>
        <p:spPr>
          <a:xfrm>
            <a:off x="9192816" y="4600575"/>
            <a:ext cx="3048000" cy="354806"/>
          </a:xfrm>
          <a:prstGeom prst="rect">
            <a:avLst/>
          </a:prstGeom>
          <a:noFill/>
          <a:ln/>
        </p:spPr>
        <p:txBody>
          <a:bodyPr wrap="non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Data Transformation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6" name="Text 10"/>
          <p:cNvSpPr/>
          <p:nvPr/>
        </p:nvSpPr>
        <p:spPr>
          <a:xfrm>
            <a:off x="9192816" y="5177552"/>
            <a:ext cx="3089077" cy="1777008"/>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Use data analysis tools to transform raw data into structured data that can be easily analyzed using IBM Cognos.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0391"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2348389" y="1291352"/>
            <a:ext cx="661416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Exploratory Data Analysis</a:t>
            </a:r>
            <a:endParaRPr lang="en-US" sz="4374" dirty="0"/>
          </a:p>
        </p:txBody>
      </p:sp>
      <p:sp>
        <p:nvSpPr>
          <p:cNvPr id="5" name="Shape 2"/>
          <p:cNvSpPr/>
          <p:nvPr/>
        </p:nvSpPr>
        <p:spPr>
          <a:xfrm>
            <a:off x="2348389" y="2430066"/>
            <a:ext cx="4855726" cy="2143006"/>
          </a:xfrm>
          <a:prstGeom prst="roundRect">
            <a:avLst>
              <a:gd name="adj" fmla="val 18663"/>
            </a:avLst>
          </a:prstGeom>
          <a:solidFill>
            <a:srgbClr val="00002E"/>
          </a:solidFill>
          <a:ln w="27742">
            <a:solidFill>
              <a:srgbClr val="F2B42D"/>
            </a:solidFill>
            <a:prstDash val="solid"/>
          </a:ln>
        </p:spPr>
        <p:txBody>
          <a:bodyPr/>
          <a:lstStyle/>
          <a:p>
            <a:endParaRPr lang="en-IN"/>
          </a:p>
        </p:txBody>
      </p:sp>
      <p:sp>
        <p:nvSpPr>
          <p:cNvPr id="6" name="Text 3"/>
          <p:cNvSpPr/>
          <p:nvPr/>
        </p:nvSpPr>
        <p:spPr>
          <a:xfrm>
            <a:off x="2598301" y="2679978"/>
            <a:ext cx="3108960" cy="35480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Product Mix Analysis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7" name="Text 4"/>
          <p:cNvSpPr/>
          <p:nvPr/>
        </p:nvSpPr>
        <p:spPr>
          <a:xfrm>
            <a:off x="2598301" y="3256955"/>
            <a:ext cx="4355902"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Analyze the sale of different categories of products to better understand customer preferences and buying behavior.</a:t>
            </a:r>
            <a:endParaRPr lang="en-US" sz="1750" dirty="0"/>
          </a:p>
        </p:txBody>
      </p:sp>
      <p:sp>
        <p:nvSpPr>
          <p:cNvPr id="8" name="Shape 5"/>
          <p:cNvSpPr/>
          <p:nvPr/>
        </p:nvSpPr>
        <p:spPr>
          <a:xfrm>
            <a:off x="7426285" y="2430066"/>
            <a:ext cx="4855726" cy="2143006"/>
          </a:xfrm>
          <a:prstGeom prst="roundRect">
            <a:avLst>
              <a:gd name="adj" fmla="val 18663"/>
            </a:avLst>
          </a:prstGeom>
          <a:solidFill>
            <a:srgbClr val="00002E"/>
          </a:solidFill>
          <a:ln w="27742">
            <a:solidFill>
              <a:srgbClr val="D7425E"/>
            </a:solidFill>
            <a:prstDash val="solid"/>
          </a:ln>
        </p:spPr>
        <p:txBody>
          <a:bodyPr/>
          <a:lstStyle/>
          <a:p>
            <a:endParaRPr lang="en-IN"/>
          </a:p>
        </p:txBody>
      </p:sp>
      <p:sp>
        <p:nvSpPr>
          <p:cNvPr id="9" name="Text 6"/>
          <p:cNvSpPr/>
          <p:nvPr/>
        </p:nvSpPr>
        <p:spPr>
          <a:xfrm>
            <a:off x="7676198" y="2679978"/>
            <a:ext cx="2221944" cy="35480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Price Analysis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0" name="Text 7"/>
          <p:cNvSpPr/>
          <p:nvPr/>
        </p:nvSpPr>
        <p:spPr>
          <a:xfrm>
            <a:off x="7676198" y="3256955"/>
            <a:ext cx="4355902"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Explore consumer price sensitivity and how it may affect sales. Adjust prices for optimized revenue.</a:t>
            </a:r>
            <a:endParaRPr lang="en-US" sz="1750" dirty="0"/>
          </a:p>
        </p:txBody>
      </p:sp>
      <p:sp>
        <p:nvSpPr>
          <p:cNvPr id="11" name="Shape 8"/>
          <p:cNvSpPr/>
          <p:nvPr/>
        </p:nvSpPr>
        <p:spPr>
          <a:xfrm>
            <a:off x="2348389" y="4795242"/>
            <a:ext cx="4855726" cy="2143006"/>
          </a:xfrm>
          <a:prstGeom prst="roundRect">
            <a:avLst>
              <a:gd name="adj" fmla="val 18663"/>
            </a:avLst>
          </a:prstGeom>
          <a:solidFill>
            <a:srgbClr val="00002E"/>
          </a:solidFill>
          <a:ln w="27742">
            <a:solidFill>
              <a:srgbClr val="DD785E"/>
            </a:solidFill>
            <a:prstDash val="solid"/>
          </a:ln>
        </p:spPr>
        <p:txBody>
          <a:bodyPr/>
          <a:lstStyle/>
          <a:p>
            <a:endParaRPr lang="en-IN"/>
          </a:p>
        </p:txBody>
      </p:sp>
      <p:sp>
        <p:nvSpPr>
          <p:cNvPr id="12" name="Text 9"/>
          <p:cNvSpPr/>
          <p:nvPr/>
        </p:nvSpPr>
        <p:spPr>
          <a:xfrm>
            <a:off x="2598301" y="5045154"/>
            <a:ext cx="4069080" cy="35480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Geographical Sales Analysis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3" name="Text 10"/>
          <p:cNvSpPr/>
          <p:nvPr/>
        </p:nvSpPr>
        <p:spPr>
          <a:xfrm>
            <a:off x="2598301" y="5622131"/>
            <a:ext cx="4355902"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Analyze the performance of products in different regions to assess the impact of location on sales.</a:t>
            </a:r>
            <a:endParaRPr lang="en-US" sz="1750" dirty="0"/>
          </a:p>
        </p:txBody>
      </p:sp>
      <p:sp>
        <p:nvSpPr>
          <p:cNvPr id="14" name="Shape 11"/>
          <p:cNvSpPr/>
          <p:nvPr/>
        </p:nvSpPr>
        <p:spPr>
          <a:xfrm>
            <a:off x="7426285" y="4795242"/>
            <a:ext cx="4855726" cy="2143006"/>
          </a:xfrm>
          <a:prstGeom prst="roundRect">
            <a:avLst>
              <a:gd name="adj" fmla="val 18663"/>
            </a:avLst>
          </a:prstGeom>
          <a:solidFill>
            <a:srgbClr val="00002E"/>
          </a:solidFill>
          <a:ln w="27742">
            <a:solidFill>
              <a:srgbClr val="48A8E2"/>
            </a:solidFill>
            <a:prstDash val="solid"/>
          </a:ln>
        </p:spPr>
        <p:txBody>
          <a:bodyPr/>
          <a:lstStyle/>
          <a:p>
            <a:endParaRPr lang="en-IN"/>
          </a:p>
        </p:txBody>
      </p:sp>
      <p:sp>
        <p:nvSpPr>
          <p:cNvPr id="15" name="Text 12"/>
          <p:cNvSpPr/>
          <p:nvPr/>
        </p:nvSpPr>
        <p:spPr>
          <a:xfrm>
            <a:off x="7676198" y="5045154"/>
            <a:ext cx="3093720" cy="354806"/>
          </a:xfrm>
          <a:prstGeom prst="rect">
            <a:avLst/>
          </a:prstGeom>
          <a:noFill/>
          <a:ln/>
        </p:spPr>
        <p:txBody>
          <a:bodyPr wrap="none" rtlCol="0" anchor="t"/>
          <a:lstStyle/>
          <a:p>
            <a:pPr marL="0" indent="0">
              <a:lnSpc>
                <a:spcPts val="2734"/>
              </a:lnSpc>
              <a:buNone/>
            </a:pPr>
            <a:r>
              <a:rPr lang="en-US" sz="2187" b="1" dirty="0">
                <a:solidFill>
                  <a:srgbClr val="48A8E2"/>
                </a:solidFill>
                <a:latin typeface="Nunito" pitchFamily="34" charset="0"/>
                <a:ea typeface="Nunito" pitchFamily="34" charset="-122"/>
                <a:cs typeface="Nunito" pitchFamily="34" charset="-120"/>
              </a:rPr>
              <a:t>Time Series Analysis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6" name="Text 13"/>
          <p:cNvSpPr/>
          <p:nvPr/>
        </p:nvSpPr>
        <p:spPr>
          <a:xfrm>
            <a:off x="7676198" y="5622131"/>
            <a:ext cx="4355902"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Perform periodic analysis to interpret sales growth over time, identify cyclical trends and seasonal patterns etc.</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2348389" y="923687"/>
            <a:ext cx="501396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Predictive Modeling</a:t>
            </a:r>
            <a:endParaRPr lang="en-US" sz="4374" dirty="0"/>
          </a:p>
        </p:txBody>
      </p:sp>
      <p:sp>
        <p:nvSpPr>
          <p:cNvPr id="5" name="Shape 2"/>
          <p:cNvSpPr/>
          <p:nvPr/>
        </p:nvSpPr>
        <p:spPr>
          <a:xfrm>
            <a:off x="2348389" y="2062401"/>
            <a:ext cx="3088958" cy="1909048"/>
          </a:xfrm>
          <a:prstGeom prst="roundRect">
            <a:avLst>
              <a:gd name="adj" fmla="val 20951"/>
            </a:avLst>
          </a:prstGeom>
          <a:noFill/>
          <a:ln w="27742">
            <a:solidFill>
              <a:srgbClr val="F2B42D"/>
            </a:solidFill>
            <a:prstDash val="solid"/>
          </a:ln>
        </p:spPr>
        <p:txBody>
          <a:bodyPr/>
          <a:lstStyle/>
          <a:p>
            <a:endParaRPr lang="en-IN"/>
          </a:p>
        </p:txBody>
      </p:sp>
      <p:pic>
        <p:nvPicPr>
          <p:cNvPr id="6" name="Image 1" descr="preencoded.png"/>
          <p:cNvPicPr>
            <a:picLocks noChangeAspect="1"/>
          </p:cNvPicPr>
          <p:nvPr/>
        </p:nvPicPr>
        <p:blipFill>
          <a:blip r:embed="rId4"/>
          <a:stretch>
            <a:fillRect/>
          </a:stretch>
        </p:blipFill>
        <p:spPr>
          <a:xfrm>
            <a:off x="2376130" y="2090142"/>
            <a:ext cx="3033474" cy="1853565"/>
          </a:xfrm>
          <a:prstGeom prst="rect">
            <a:avLst/>
          </a:prstGeom>
        </p:spPr>
      </p:pic>
      <p:sp>
        <p:nvSpPr>
          <p:cNvPr id="7" name="Text 3"/>
          <p:cNvSpPr/>
          <p:nvPr/>
        </p:nvSpPr>
        <p:spPr>
          <a:xfrm>
            <a:off x="2348389" y="4249103"/>
            <a:ext cx="2941320" cy="35480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Predictive Analytics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8" name="Text 4"/>
          <p:cNvSpPr/>
          <p:nvPr/>
        </p:nvSpPr>
        <p:spPr>
          <a:xfrm>
            <a:off x="2348389" y="4826079"/>
            <a:ext cx="3088958" cy="1777008"/>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Use data mining and predictive modeling techniques to forecast future sales and determine the likelihood of success in a given situation.</a:t>
            </a:r>
            <a:endParaRPr lang="en-US" sz="1750" dirty="0"/>
          </a:p>
        </p:txBody>
      </p:sp>
      <p:sp>
        <p:nvSpPr>
          <p:cNvPr id="9" name="Shape 5"/>
          <p:cNvSpPr/>
          <p:nvPr/>
        </p:nvSpPr>
        <p:spPr>
          <a:xfrm>
            <a:off x="5770602" y="2062401"/>
            <a:ext cx="3088958" cy="1909048"/>
          </a:xfrm>
          <a:prstGeom prst="roundRect">
            <a:avLst>
              <a:gd name="adj" fmla="val 20951"/>
            </a:avLst>
          </a:prstGeom>
          <a:noFill/>
          <a:ln w="27742">
            <a:solidFill>
              <a:srgbClr val="D7425E"/>
            </a:solidFill>
            <a:prstDash val="solid"/>
          </a:ln>
        </p:spPr>
        <p:txBody>
          <a:bodyPr/>
          <a:lstStyle/>
          <a:p>
            <a:endParaRPr lang="en-IN"/>
          </a:p>
        </p:txBody>
      </p:sp>
      <p:pic>
        <p:nvPicPr>
          <p:cNvPr id="10" name="Image 2" descr="preencoded.png"/>
          <p:cNvPicPr>
            <a:picLocks noChangeAspect="1"/>
          </p:cNvPicPr>
          <p:nvPr/>
        </p:nvPicPr>
        <p:blipFill>
          <a:blip r:embed="rId5"/>
          <a:stretch>
            <a:fillRect/>
          </a:stretch>
        </p:blipFill>
        <p:spPr>
          <a:xfrm>
            <a:off x="5798344" y="2090142"/>
            <a:ext cx="3033474" cy="1853565"/>
          </a:xfrm>
          <a:prstGeom prst="rect">
            <a:avLst/>
          </a:prstGeom>
        </p:spPr>
      </p:pic>
      <p:sp>
        <p:nvSpPr>
          <p:cNvPr id="11" name="Text 6"/>
          <p:cNvSpPr/>
          <p:nvPr/>
        </p:nvSpPr>
        <p:spPr>
          <a:xfrm>
            <a:off x="5770602" y="4249103"/>
            <a:ext cx="2674620" cy="35480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Machine Learning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2" name="Text 7"/>
          <p:cNvSpPr/>
          <p:nvPr/>
        </p:nvSpPr>
        <p:spPr>
          <a:xfrm>
            <a:off x="5770602" y="4826079"/>
            <a:ext cx="3088958" cy="1777008"/>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Utilize artificial intelligence to train neural networks to identify subtle patterns and forecast future trends with a higher level of accuracy.</a:t>
            </a:r>
            <a:endParaRPr lang="en-US" sz="1750" dirty="0"/>
          </a:p>
        </p:txBody>
      </p:sp>
      <p:sp>
        <p:nvSpPr>
          <p:cNvPr id="13" name="Shape 8"/>
          <p:cNvSpPr/>
          <p:nvPr/>
        </p:nvSpPr>
        <p:spPr>
          <a:xfrm>
            <a:off x="9192816" y="2062401"/>
            <a:ext cx="3089077" cy="1909167"/>
          </a:xfrm>
          <a:prstGeom prst="roundRect">
            <a:avLst>
              <a:gd name="adj" fmla="val 20949"/>
            </a:avLst>
          </a:prstGeom>
          <a:noFill/>
          <a:ln w="27742">
            <a:solidFill>
              <a:srgbClr val="DD785E"/>
            </a:solidFill>
            <a:prstDash val="solid"/>
          </a:ln>
        </p:spPr>
        <p:txBody>
          <a:bodyPr/>
          <a:lstStyle/>
          <a:p>
            <a:endParaRPr lang="en-IN"/>
          </a:p>
        </p:txBody>
      </p:sp>
      <p:pic>
        <p:nvPicPr>
          <p:cNvPr id="14" name="Image 3" descr="preencoded.png"/>
          <p:cNvPicPr>
            <a:picLocks noChangeAspect="1"/>
          </p:cNvPicPr>
          <p:nvPr/>
        </p:nvPicPr>
        <p:blipFill>
          <a:blip r:embed="rId6"/>
          <a:stretch>
            <a:fillRect/>
          </a:stretch>
        </p:blipFill>
        <p:spPr>
          <a:xfrm>
            <a:off x="9220557" y="2090142"/>
            <a:ext cx="3033593" cy="1853684"/>
          </a:xfrm>
          <a:prstGeom prst="rect">
            <a:avLst/>
          </a:prstGeom>
        </p:spPr>
      </p:pic>
      <p:sp>
        <p:nvSpPr>
          <p:cNvPr id="15" name="Text 9"/>
          <p:cNvSpPr/>
          <p:nvPr/>
        </p:nvSpPr>
        <p:spPr>
          <a:xfrm>
            <a:off x="9192816" y="4249222"/>
            <a:ext cx="3089077" cy="701993"/>
          </a:xfrm>
          <a:prstGeom prst="rect">
            <a:avLst/>
          </a:prstGeom>
          <a:noFill/>
          <a:ln/>
        </p:spPr>
        <p:txBody>
          <a:bodyPr wrap="squar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Customer Segmentation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6" name="Text 10"/>
          <p:cNvSpPr/>
          <p:nvPr/>
        </p:nvSpPr>
        <p:spPr>
          <a:xfrm>
            <a:off x="9192816" y="5173385"/>
            <a:ext cx="3089077" cy="2132409"/>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Group customers into segments based on different demographic parameters to better understand buying behaviors and develop targeted strategies for each group.</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2348389" y="1101447"/>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Reporting</a:t>
            </a:r>
            <a:endParaRPr lang="en-US" sz="4374" dirty="0"/>
          </a:p>
        </p:txBody>
      </p:sp>
      <p:sp>
        <p:nvSpPr>
          <p:cNvPr id="5" name="Shape 2"/>
          <p:cNvSpPr/>
          <p:nvPr/>
        </p:nvSpPr>
        <p:spPr>
          <a:xfrm>
            <a:off x="2348389" y="2240161"/>
            <a:ext cx="3088958" cy="1909048"/>
          </a:xfrm>
          <a:prstGeom prst="roundRect">
            <a:avLst>
              <a:gd name="adj" fmla="val 20951"/>
            </a:avLst>
          </a:prstGeom>
          <a:noFill/>
          <a:ln w="27742">
            <a:solidFill>
              <a:srgbClr val="F2B42D"/>
            </a:solidFill>
            <a:prstDash val="solid"/>
          </a:ln>
        </p:spPr>
        <p:txBody>
          <a:bodyPr/>
          <a:lstStyle/>
          <a:p>
            <a:endParaRPr lang="en-IN"/>
          </a:p>
        </p:txBody>
      </p:sp>
      <p:pic>
        <p:nvPicPr>
          <p:cNvPr id="6" name="Image 1" descr="preencoded.png"/>
          <p:cNvPicPr>
            <a:picLocks noChangeAspect="1"/>
          </p:cNvPicPr>
          <p:nvPr/>
        </p:nvPicPr>
        <p:blipFill>
          <a:blip r:embed="rId4"/>
          <a:stretch>
            <a:fillRect/>
          </a:stretch>
        </p:blipFill>
        <p:spPr>
          <a:xfrm>
            <a:off x="2376130" y="2267903"/>
            <a:ext cx="3033474" cy="1853565"/>
          </a:xfrm>
          <a:prstGeom prst="rect">
            <a:avLst/>
          </a:prstGeom>
        </p:spPr>
      </p:pic>
      <p:sp>
        <p:nvSpPr>
          <p:cNvPr id="7" name="Text 3"/>
          <p:cNvSpPr/>
          <p:nvPr/>
        </p:nvSpPr>
        <p:spPr>
          <a:xfrm>
            <a:off x="2348389" y="4426863"/>
            <a:ext cx="2221944" cy="35480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PDF Reports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8" name="Text 4"/>
          <p:cNvSpPr/>
          <p:nvPr/>
        </p:nvSpPr>
        <p:spPr>
          <a:xfrm>
            <a:off x="2348389" y="5003840"/>
            <a:ext cx="3088958" cy="142160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Create PDF reports with customizable templates, automated schedules, and easy sharing for various stakeholders.</a:t>
            </a:r>
            <a:endParaRPr lang="en-US" sz="1750" dirty="0"/>
          </a:p>
        </p:txBody>
      </p:sp>
      <p:sp>
        <p:nvSpPr>
          <p:cNvPr id="9" name="Shape 5"/>
          <p:cNvSpPr/>
          <p:nvPr/>
        </p:nvSpPr>
        <p:spPr>
          <a:xfrm>
            <a:off x="5770602" y="2240161"/>
            <a:ext cx="3088958" cy="1909048"/>
          </a:xfrm>
          <a:prstGeom prst="roundRect">
            <a:avLst>
              <a:gd name="adj" fmla="val 20951"/>
            </a:avLst>
          </a:prstGeom>
          <a:noFill/>
          <a:ln w="27742">
            <a:solidFill>
              <a:srgbClr val="D7425E"/>
            </a:solidFill>
            <a:prstDash val="solid"/>
          </a:ln>
        </p:spPr>
        <p:txBody>
          <a:bodyPr/>
          <a:lstStyle/>
          <a:p>
            <a:endParaRPr lang="en-IN"/>
          </a:p>
        </p:txBody>
      </p:sp>
      <p:pic>
        <p:nvPicPr>
          <p:cNvPr id="10" name="Image 2" descr="preencoded.png"/>
          <p:cNvPicPr>
            <a:picLocks noChangeAspect="1"/>
          </p:cNvPicPr>
          <p:nvPr/>
        </p:nvPicPr>
        <p:blipFill>
          <a:blip r:embed="rId5"/>
          <a:stretch>
            <a:fillRect/>
          </a:stretch>
        </p:blipFill>
        <p:spPr>
          <a:xfrm>
            <a:off x="5798344" y="2267903"/>
            <a:ext cx="3033474" cy="1853565"/>
          </a:xfrm>
          <a:prstGeom prst="rect">
            <a:avLst/>
          </a:prstGeom>
        </p:spPr>
      </p:pic>
      <p:sp>
        <p:nvSpPr>
          <p:cNvPr id="11" name="Text 6"/>
          <p:cNvSpPr/>
          <p:nvPr/>
        </p:nvSpPr>
        <p:spPr>
          <a:xfrm>
            <a:off x="5770602" y="4426863"/>
            <a:ext cx="3088958" cy="701993"/>
          </a:xfrm>
          <a:prstGeom prst="rect">
            <a:avLst/>
          </a:prstGeom>
          <a:noFill/>
          <a:ln/>
        </p:spPr>
        <p:txBody>
          <a:bodyPr wrap="squar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Interactive Dashboards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2" name="Text 7"/>
          <p:cNvSpPr/>
          <p:nvPr/>
        </p:nvSpPr>
        <p:spPr>
          <a:xfrm>
            <a:off x="5770602" y="5351026"/>
            <a:ext cx="3088958" cy="1777008"/>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Create standalone dashboards with advanced visualizations for real-time insights. Allow stakeholders to drill down and focus on specific metrics.</a:t>
            </a:r>
            <a:endParaRPr lang="en-US" sz="1750" dirty="0"/>
          </a:p>
        </p:txBody>
      </p:sp>
      <p:sp>
        <p:nvSpPr>
          <p:cNvPr id="13" name="Shape 8"/>
          <p:cNvSpPr/>
          <p:nvPr/>
        </p:nvSpPr>
        <p:spPr>
          <a:xfrm>
            <a:off x="9192816" y="2240161"/>
            <a:ext cx="3089077" cy="1909167"/>
          </a:xfrm>
          <a:prstGeom prst="roundRect">
            <a:avLst>
              <a:gd name="adj" fmla="val 20949"/>
            </a:avLst>
          </a:prstGeom>
          <a:noFill/>
          <a:ln w="27742">
            <a:solidFill>
              <a:srgbClr val="DD785E"/>
            </a:solidFill>
            <a:prstDash val="solid"/>
          </a:ln>
        </p:spPr>
        <p:txBody>
          <a:bodyPr/>
          <a:lstStyle/>
          <a:p>
            <a:endParaRPr lang="en-IN"/>
          </a:p>
        </p:txBody>
      </p:sp>
      <p:pic>
        <p:nvPicPr>
          <p:cNvPr id="14" name="Image 3" descr="preencoded.png"/>
          <p:cNvPicPr>
            <a:picLocks noChangeAspect="1"/>
          </p:cNvPicPr>
          <p:nvPr/>
        </p:nvPicPr>
        <p:blipFill>
          <a:blip r:embed="rId6"/>
          <a:stretch>
            <a:fillRect/>
          </a:stretch>
        </p:blipFill>
        <p:spPr>
          <a:xfrm>
            <a:off x="9220557" y="2267903"/>
            <a:ext cx="3033593" cy="1853684"/>
          </a:xfrm>
          <a:prstGeom prst="rect">
            <a:avLst/>
          </a:prstGeom>
        </p:spPr>
      </p:pic>
      <p:sp>
        <p:nvSpPr>
          <p:cNvPr id="15" name="Text 9"/>
          <p:cNvSpPr/>
          <p:nvPr/>
        </p:nvSpPr>
        <p:spPr>
          <a:xfrm>
            <a:off x="9192816" y="4426982"/>
            <a:ext cx="2225040" cy="354806"/>
          </a:xfrm>
          <a:prstGeom prst="rect">
            <a:avLst/>
          </a:prstGeom>
          <a:noFill/>
          <a:ln/>
        </p:spPr>
        <p:txBody>
          <a:bodyPr wrap="non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Email Reports </a:t>
            </a: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6" name="Text 10"/>
          <p:cNvSpPr/>
          <p:nvPr/>
        </p:nvSpPr>
        <p:spPr>
          <a:xfrm>
            <a:off x="9192816" y="5003959"/>
            <a:ext cx="3089077" cy="1777008"/>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Create subscriptions for periodic reports to be automatically emailed to stakeholders. Ensure wide-spread accessibility of insights.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903</Words>
  <Application>Microsoft Office PowerPoint</Application>
  <PresentationFormat>Custom</PresentationFormat>
  <Paragraphs>99</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Giri S</cp:lastModifiedBy>
  <cp:revision>2</cp:revision>
  <dcterms:created xsi:type="dcterms:W3CDTF">2023-10-04T05:58:04Z</dcterms:created>
  <dcterms:modified xsi:type="dcterms:W3CDTF">2023-10-04T06:02:55Z</dcterms:modified>
</cp:coreProperties>
</file>